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98" r:id="rId2"/>
    <p:sldId id="296" r:id="rId3"/>
    <p:sldId id="297" r:id="rId4"/>
    <p:sldId id="286" r:id="rId5"/>
    <p:sldId id="287" r:id="rId6"/>
    <p:sldId id="289" r:id="rId7"/>
    <p:sldId id="290" r:id="rId8"/>
    <p:sldId id="292" r:id="rId9"/>
  </p:sldIdLst>
  <p:sldSz cx="18288000" cy="10287000"/>
  <p:notesSz cx="6858000" cy="9144000"/>
  <p:embeddedFontLst>
    <p:embeddedFont>
      <p:font typeface="Comic Sans MS" panose="030F0902030302020204" pitchFamily="66" charset="0"/>
      <p:regular r:id="rId11"/>
    </p:embeddedFont>
    <p:embeddedFont>
      <p:font typeface="Playfair Display" pitchFamily="2" charset="77"/>
      <p:regular r:id="rId12"/>
      <p:bold r:id="rId13"/>
      <p:italic r:id="rId14"/>
      <p:boldItalic r:id="rId15"/>
    </p:embeddedFont>
    <p:embeddedFont>
      <p:font typeface="Public Sans" pitchFamily="2" charset="7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94607" autoAdjust="0"/>
  </p:normalViewPr>
  <p:slideViewPr>
    <p:cSldViewPr>
      <p:cViewPr varScale="1">
        <p:scale>
          <a:sx n="99" d="100"/>
          <a:sy n="99" d="100"/>
        </p:scale>
        <p:origin x="16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6680B-0228-1E42-9E47-9D10A5C139BD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19EE9-B244-264A-B693-7F9BC18F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50974" y="2332416"/>
            <a:ext cx="16408332" cy="178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50"/>
              </a:lnSpc>
            </a:pPr>
            <a:r>
              <a:rPr lang="en-US" sz="9600" spc="83" dirty="0">
                <a:solidFill>
                  <a:srgbClr val="2B2C30"/>
                </a:solidFill>
                <a:latin typeface="Comic Sans MS" panose="030F0902030302020204" pitchFamily="66" charset="0"/>
              </a:rPr>
              <a:t>Time Travel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407" y="8041005"/>
            <a:ext cx="7862435" cy="130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3200" b="1" dirty="0">
                <a:solidFill>
                  <a:srgbClr val="2B2C30"/>
                </a:solidFill>
                <a:latin typeface="Public Sans"/>
              </a:rPr>
              <a:t>Sujith Nair</a:t>
            </a:r>
          </a:p>
          <a:p>
            <a:pPr>
              <a:lnSpc>
                <a:spcPts val="3450"/>
              </a:lnSpc>
            </a:pPr>
            <a:r>
              <a:rPr lang="en-US" sz="2300" b="1" dirty="0">
                <a:solidFill>
                  <a:srgbClr val="2B2C30"/>
                </a:solidFill>
                <a:latin typeface="Public Sans"/>
              </a:rPr>
              <a:t>Cloud Data Architect</a:t>
            </a:r>
          </a:p>
          <a:p>
            <a:pPr>
              <a:lnSpc>
                <a:spcPts val="3450"/>
              </a:lnSpc>
            </a:pPr>
            <a:r>
              <a:rPr lang="en-US" sz="2300" b="1" dirty="0">
                <a:solidFill>
                  <a:srgbClr val="2B2C30"/>
                </a:solidFill>
                <a:latin typeface="Public Sans"/>
              </a:rPr>
              <a:t>Snowflake Snowpro Certified</a:t>
            </a:r>
          </a:p>
        </p:txBody>
      </p:sp>
    </p:spTree>
    <p:extLst>
      <p:ext uri="{BB962C8B-B14F-4D97-AF65-F5344CB8AC3E}">
        <p14:creationId xmlns:p14="http://schemas.microsoft.com/office/powerpoint/2010/main" val="2216992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E495B1-67DA-0576-B7AA-9EAC863FED37}"/>
              </a:ext>
            </a:extLst>
          </p:cNvPr>
          <p:cNvSpPr txBox="1"/>
          <p:nvPr/>
        </p:nvSpPr>
        <p:spPr>
          <a:xfrm>
            <a:off x="1066800" y="419100"/>
            <a:ext cx="157734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highlight>
                  <a:srgbClr val="FFFF00"/>
                </a:highlight>
                <a:latin typeface="Comic Sans MS" panose="030F0902030302020204" pitchFamily="66" charset="0"/>
              </a:rPr>
              <a:t># What is time travel ? What are its advantages</a:t>
            </a:r>
            <a:endParaRPr lang="en-US" sz="4000" b="1" dirty="0">
              <a:highlight>
                <a:srgbClr val="FFFF00"/>
              </a:highlight>
              <a:latin typeface="Playfair Display" pitchFamily="2" charset="77"/>
            </a:endParaRPr>
          </a:p>
          <a:p>
            <a:endParaRPr lang="en-US" sz="3600" dirty="0">
              <a:latin typeface="Comic Sans MS" panose="030F0902030302020204" pitchFamily="66" charset="0"/>
            </a:endParaRPr>
          </a:p>
          <a:p>
            <a:r>
              <a:rPr lang="en-US" sz="3600" dirty="0">
                <a:latin typeface="Comic Sans MS" panose="030F0902030302020204" pitchFamily="66" charset="0"/>
              </a:rPr>
              <a:t>Time travel is a feature of snowflake where it allows us to go back to the state of data at a given point in time or before a query was executed which updated the data.</a:t>
            </a:r>
          </a:p>
          <a:p>
            <a:endParaRPr lang="en-US" sz="3600" dirty="0">
              <a:latin typeface="Comic Sans MS" panose="030F0902030302020204" pitchFamily="66" charset="0"/>
            </a:endParaRPr>
          </a:p>
          <a:p>
            <a:r>
              <a:rPr lang="en-US" sz="3600" dirty="0">
                <a:latin typeface="Comic Sans MS" panose="030F0902030302020204" pitchFamily="66" charset="0"/>
              </a:rPr>
              <a:t>The advantages are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mic Sans MS" panose="030F0902030302020204" pitchFamily="66" charset="0"/>
              </a:rPr>
              <a:t>It has improved recovery time for data issues.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mic Sans MS" panose="030F0902030302020204" pitchFamily="66" charset="0"/>
              </a:rPr>
              <a:t>Reduced dependency on external teams like DBA’s for recovery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mic Sans MS" panose="030F0902030302020204" pitchFamily="66" charset="0"/>
              </a:rPr>
              <a:t>Eliminated explicit backup and recovery of data</a:t>
            </a:r>
          </a:p>
          <a:p>
            <a:endParaRPr lang="en-US" sz="3600" dirty="0">
              <a:latin typeface="Comic Sans MS" panose="030F0902030302020204" pitchFamily="66" charset="0"/>
            </a:endParaRPr>
          </a:p>
        </p:txBody>
      </p:sp>
      <p:pic>
        <p:nvPicPr>
          <p:cNvPr id="3" name="Picture 2" descr="A close up of a pocket watch&#10;&#10;Description automatically generated">
            <a:extLst>
              <a:ext uri="{FF2B5EF4-FFF2-40B4-BE49-F238E27FC236}">
                <a16:creationId xmlns:a16="http://schemas.microsoft.com/office/drawing/2014/main" id="{3216E38E-BC10-3DA2-3B38-03F4DEAF9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6927005"/>
            <a:ext cx="3341489" cy="33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93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E495B1-67DA-0576-B7AA-9EAC863FED37}"/>
              </a:ext>
            </a:extLst>
          </p:cNvPr>
          <p:cNvSpPr txBox="1"/>
          <p:nvPr/>
        </p:nvSpPr>
        <p:spPr>
          <a:xfrm>
            <a:off x="1066800" y="419100"/>
            <a:ext cx="15773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highlight>
                  <a:srgbClr val="FFFF00"/>
                </a:highlight>
                <a:latin typeface="Comic Sans MS" panose="030F0902030302020204" pitchFamily="66" charset="0"/>
              </a:rPr>
              <a:t># What are the different way/options you can use to recover data with  time travel?</a:t>
            </a:r>
            <a:endParaRPr lang="en-US" sz="4000" b="1" dirty="0">
              <a:highlight>
                <a:srgbClr val="FFFF00"/>
              </a:highlight>
              <a:latin typeface="Playfair Display" pitchFamily="2" charset="77"/>
            </a:endParaRPr>
          </a:p>
          <a:p>
            <a:endParaRPr lang="en-US" sz="3600" dirty="0">
              <a:latin typeface="Comic Sans MS" panose="030F0902030302020204" pitchFamily="66" charset="0"/>
            </a:endParaRPr>
          </a:p>
          <a:p>
            <a:endParaRPr lang="en-US" sz="3600" dirty="0">
              <a:latin typeface="Comic Sans MS" panose="030F0902030302020204" pitchFamily="66" charset="0"/>
            </a:endParaRPr>
          </a:p>
          <a:p>
            <a:r>
              <a:rPr lang="en-US" sz="3600" dirty="0">
                <a:latin typeface="Comic Sans MS" panose="030F0902030302020204" pitchFamily="66" charset="0"/>
              </a:rPr>
              <a:t>AT OFFSET =&gt; -60*1.5    </a:t>
            </a:r>
          </a:p>
          <a:p>
            <a:r>
              <a:rPr lang="en-US" sz="3600" dirty="0">
                <a:latin typeface="Comic Sans MS" panose="030F0902030302020204" pitchFamily="66" charset="0"/>
              </a:rPr>
              <a:t>before (timestamp =&gt; ‘2024-04-15 17:47:50.581'::timestamp)</a:t>
            </a:r>
          </a:p>
          <a:p>
            <a:r>
              <a:rPr lang="en-US" sz="3600" dirty="0">
                <a:latin typeface="Comic Sans MS" panose="030F0902030302020204" pitchFamily="66" charset="0"/>
              </a:rPr>
              <a:t>before (statement =&gt; '019b9ee5-0500-8473-0043-4d8300073062')</a:t>
            </a:r>
          </a:p>
        </p:txBody>
      </p:sp>
      <p:pic>
        <p:nvPicPr>
          <p:cNvPr id="6" name="Picture 5" descr="Several arrows pointing to different directions&#10;&#10;Description automatically generated">
            <a:extLst>
              <a:ext uri="{FF2B5EF4-FFF2-40B4-BE49-F238E27FC236}">
                <a16:creationId xmlns:a16="http://schemas.microsoft.com/office/drawing/2014/main" id="{6F42A7BE-6777-9CEB-6567-25A255242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5567398"/>
            <a:ext cx="3777547" cy="47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3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E495B1-67DA-0576-B7AA-9EAC863FED37}"/>
              </a:ext>
            </a:extLst>
          </p:cNvPr>
          <p:cNvSpPr txBox="1"/>
          <p:nvPr/>
        </p:nvSpPr>
        <p:spPr>
          <a:xfrm>
            <a:off x="1066800" y="419100"/>
            <a:ext cx="15773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highlight>
                  <a:srgbClr val="FFFF00"/>
                </a:highlight>
                <a:latin typeface="Comic Sans MS" panose="030F0902030302020204" pitchFamily="66" charset="0"/>
              </a:rPr>
              <a:t># A table has been TRUNCATED and you are not able to recover it using time travel, what could be the reason for the same?</a:t>
            </a:r>
            <a:endParaRPr lang="en-US" sz="4000" b="1" dirty="0">
              <a:highlight>
                <a:srgbClr val="FFFF00"/>
              </a:highlight>
              <a:latin typeface="Playfair Display" pitchFamily="2" charset="77"/>
            </a:endParaRPr>
          </a:p>
          <a:p>
            <a:endParaRPr lang="en-US" sz="3600" dirty="0">
              <a:latin typeface="Comic Sans MS" panose="030F0902030302020204" pitchFamily="66" charset="0"/>
            </a:endParaRPr>
          </a:p>
          <a:p>
            <a:r>
              <a:rPr lang="en-US" sz="3600" dirty="0">
                <a:latin typeface="Comic Sans MS" panose="030F0902030302020204" pitchFamily="66" charset="0"/>
              </a:rPr>
              <a:t>This could be because the </a:t>
            </a:r>
          </a:p>
          <a:p>
            <a:r>
              <a:rPr lang="en-US" sz="3600" dirty="0">
                <a:latin typeface="Comic Sans MS" panose="030F0902030302020204" pitchFamily="66" charset="0"/>
              </a:rPr>
              <a:t>DATA_RETENTION_TIME_IN_DAYS is set to 0	</a:t>
            </a:r>
          </a:p>
        </p:txBody>
      </p:sp>
      <p:pic>
        <p:nvPicPr>
          <p:cNvPr id="6" name="Picture 5" descr="A yellow road sign with black text&#10;&#10;Description automatically generated">
            <a:extLst>
              <a:ext uri="{FF2B5EF4-FFF2-40B4-BE49-F238E27FC236}">
                <a16:creationId xmlns:a16="http://schemas.microsoft.com/office/drawing/2014/main" id="{B98EA7BA-AB6E-3B42-5BEE-56D9D5608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0" y="5600700"/>
            <a:ext cx="41529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E495B1-67DA-0576-B7AA-9EAC863FED37}"/>
              </a:ext>
            </a:extLst>
          </p:cNvPr>
          <p:cNvSpPr txBox="1"/>
          <p:nvPr/>
        </p:nvSpPr>
        <p:spPr>
          <a:xfrm>
            <a:off x="1066800" y="419100"/>
            <a:ext cx="15773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highlight>
                  <a:srgbClr val="FFFF00"/>
                </a:highlight>
                <a:latin typeface="Comic Sans MS" panose="030F0902030302020204" pitchFamily="66" charset="0"/>
              </a:rPr>
              <a:t># A junior developer dropped a table, You  have been asked to recover it, how will you recover the table ?</a:t>
            </a:r>
          </a:p>
          <a:p>
            <a:endParaRPr lang="en-US" sz="4000" b="1" dirty="0">
              <a:highlight>
                <a:srgbClr val="FFFF00"/>
              </a:highlight>
              <a:latin typeface="Comic Sans MS" panose="030F0902030302020204" pitchFamily="66" charset="0"/>
            </a:endParaRPr>
          </a:p>
          <a:p>
            <a:r>
              <a:rPr lang="en-US" sz="4000" b="1" dirty="0">
                <a:latin typeface="Comic Sans MS" panose="030F0902030302020204" pitchFamily="66" charset="0"/>
              </a:rPr>
              <a:t>We should use the UNDROP command to do so.</a:t>
            </a:r>
          </a:p>
          <a:p>
            <a:r>
              <a:rPr lang="en-US" sz="4000" b="1" dirty="0">
                <a:latin typeface="Comic Sans MS" panose="030F0902030302020204" pitchFamily="66" charset="0"/>
              </a:rPr>
              <a:t>The DATA_RETENTION_TIME_IN_DAYS should be set to a value of 1 or greater at the schema level.</a:t>
            </a:r>
          </a:p>
          <a:p>
            <a:endParaRPr lang="en-US" sz="4000" b="1" dirty="0">
              <a:highlight>
                <a:srgbClr val="FFFF00"/>
              </a:highlight>
              <a:latin typeface="Playfair Display" pitchFamily="2" charset="77"/>
            </a:endParaRPr>
          </a:p>
        </p:txBody>
      </p:sp>
      <p:pic>
        <p:nvPicPr>
          <p:cNvPr id="6" name="Picture 5" descr="A broken cup on a grey surface&#10;&#10;Description automatically generated">
            <a:extLst>
              <a:ext uri="{FF2B5EF4-FFF2-40B4-BE49-F238E27FC236}">
                <a16:creationId xmlns:a16="http://schemas.microsoft.com/office/drawing/2014/main" id="{0F819538-6F94-4AD6-0033-F57D8D978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277023"/>
            <a:ext cx="5638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8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E495B1-67DA-0576-B7AA-9EAC863FED37}"/>
              </a:ext>
            </a:extLst>
          </p:cNvPr>
          <p:cNvSpPr txBox="1"/>
          <p:nvPr/>
        </p:nvSpPr>
        <p:spPr>
          <a:xfrm>
            <a:off x="1066800" y="419100"/>
            <a:ext cx="15773400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highlight>
                  <a:srgbClr val="FFFF00"/>
                </a:highlight>
                <a:latin typeface="Comic Sans MS" panose="030F0902030302020204" pitchFamily="66" charset="0"/>
              </a:rPr>
              <a:t># How will you find the data retention parameter for a table? </a:t>
            </a:r>
            <a:endParaRPr lang="en-US" sz="4000" b="1" dirty="0">
              <a:highlight>
                <a:srgbClr val="FFFF00"/>
              </a:highlight>
              <a:latin typeface="Playfair Display" pitchFamily="2" charset="77"/>
            </a:endParaRPr>
          </a:p>
          <a:p>
            <a:endParaRPr lang="en-US" sz="3600" dirty="0">
              <a:latin typeface="Comic Sans MS" panose="030F0902030302020204" pitchFamily="66" charset="0"/>
            </a:endParaRPr>
          </a:p>
          <a:p>
            <a:r>
              <a:rPr lang="en-US" sz="3600" dirty="0">
                <a:latin typeface="Comic Sans MS" panose="030F0902030302020204" pitchFamily="66" charset="0"/>
              </a:rPr>
              <a:t>We need to use the show parameters command </a:t>
            </a:r>
          </a:p>
          <a:p>
            <a:endParaRPr lang="en-US" sz="3600" dirty="0">
              <a:latin typeface="Comic Sans MS" panose="030F0902030302020204" pitchFamily="66" charset="0"/>
            </a:endParaRPr>
          </a:p>
          <a:p>
            <a:endParaRPr lang="en-US" sz="3600" dirty="0">
              <a:latin typeface="Comic Sans MS" panose="030F0902030302020204" pitchFamily="66" charset="0"/>
            </a:endParaRPr>
          </a:p>
          <a:p>
            <a:r>
              <a:rPr lang="en-US" sz="3600" dirty="0">
                <a:latin typeface="Comic Sans MS" panose="030F0902030302020204" pitchFamily="66" charset="0"/>
              </a:rPr>
              <a:t>SHOW PARAMETERS like '%DATA_RETENTION_TIME_IN_DAYS%' in table SIRIS.QA.CUSTOMER</a:t>
            </a:r>
          </a:p>
          <a:p>
            <a:endParaRPr lang="en-US" sz="3600" dirty="0">
              <a:latin typeface="Comic Sans MS" panose="030F0902030302020204" pitchFamily="66" charset="0"/>
            </a:endParaRPr>
          </a:p>
          <a:p>
            <a:r>
              <a:rPr lang="en-US" sz="3600" dirty="0">
                <a:latin typeface="Comic Sans MS" panose="030F0902030302020204" pitchFamily="66" charset="0"/>
              </a:rPr>
              <a:t>We can update the value by using the command below</a:t>
            </a:r>
          </a:p>
          <a:p>
            <a:endParaRPr lang="en-US" sz="3600" dirty="0">
              <a:latin typeface="Comic Sans MS" panose="030F0902030302020204" pitchFamily="66" charset="0"/>
            </a:endParaRPr>
          </a:p>
          <a:p>
            <a:r>
              <a:rPr lang="en-US" sz="3600" dirty="0">
                <a:latin typeface="Comic Sans MS" panose="030F0902030302020204" pitchFamily="66" charset="0"/>
              </a:rPr>
              <a:t>ALTER TABLE SIRIS.QA.CUSTOMERS </a:t>
            </a:r>
          </a:p>
          <a:p>
            <a:r>
              <a:rPr lang="en-US" sz="3600" dirty="0">
                <a:latin typeface="Comic Sans MS" panose="030F0902030302020204" pitchFamily="66" charset="0"/>
              </a:rPr>
              <a:t>SET DATA_RETENTION_TIME_IN_DAYS=21;</a:t>
            </a:r>
          </a:p>
          <a:p>
            <a:r>
              <a:rPr lang="en-US" sz="3600" dirty="0">
                <a:latin typeface="Comic Sans MS" panose="030F0902030302020204" pitchFamily="66" charset="0"/>
              </a:rPr>
              <a:t>  </a:t>
            </a:r>
          </a:p>
          <a:p>
            <a:endParaRPr lang="en-US" sz="3600" dirty="0">
              <a:latin typeface="Comic Sans MS" panose="030F0902030302020204" pitchFamily="66" charset="0"/>
            </a:endParaRPr>
          </a:p>
          <a:p>
            <a:endParaRPr lang="en-US" sz="3600" dirty="0">
              <a:latin typeface="Comic Sans MS" panose="030F0902030302020204" pitchFamily="66" charset="0"/>
            </a:endParaRPr>
          </a:p>
        </p:txBody>
      </p:sp>
      <p:pic>
        <p:nvPicPr>
          <p:cNvPr id="3" name="Picture 2" descr="A group of colorful arrows pointing to different directions&#10;&#10;Description automatically generated">
            <a:extLst>
              <a:ext uri="{FF2B5EF4-FFF2-40B4-BE49-F238E27FC236}">
                <a16:creationId xmlns:a16="http://schemas.microsoft.com/office/drawing/2014/main" id="{C8AF078E-52E5-E42B-15D6-025B1E6FA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45339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2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E495B1-67DA-0576-B7AA-9EAC863FED37}"/>
              </a:ext>
            </a:extLst>
          </p:cNvPr>
          <p:cNvSpPr txBox="1"/>
          <p:nvPr/>
        </p:nvSpPr>
        <p:spPr>
          <a:xfrm>
            <a:off x="952500" y="461194"/>
            <a:ext cx="157734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highlight>
                  <a:srgbClr val="FFFF00"/>
                </a:highlight>
                <a:latin typeface="Comic Sans MS" panose="030F0902030302020204" pitchFamily="66" charset="0"/>
              </a:rPr>
              <a:t># What is the max time travel available on any edition of snowflake? </a:t>
            </a:r>
            <a:endParaRPr lang="en-US" sz="4000" b="1" dirty="0">
              <a:highlight>
                <a:srgbClr val="FFFF00"/>
              </a:highlight>
              <a:latin typeface="Playfair Display" pitchFamily="2" charset="77"/>
            </a:endParaRPr>
          </a:p>
          <a:p>
            <a:endParaRPr lang="en-US" sz="3600" dirty="0">
              <a:latin typeface="Comic Sans MS" panose="030F0902030302020204" pitchFamily="66" charset="0"/>
            </a:endParaRPr>
          </a:p>
          <a:p>
            <a:r>
              <a:rPr lang="en-US" sz="3600" dirty="0">
                <a:latin typeface="Comic Sans MS" panose="030F0902030302020204" pitchFamily="66" charset="0"/>
              </a:rPr>
              <a:t>The max time travel is 90 days on enterprise edition and higher.</a:t>
            </a:r>
          </a:p>
          <a:p>
            <a:endParaRPr lang="en-US" sz="3600" dirty="0">
              <a:latin typeface="Comic Sans MS" panose="030F0902030302020204" pitchFamily="66" charset="0"/>
            </a:endParaRPr>
          </a:p>
          <a:p>
            <a:endParaRPr lang="en-US" sz="3600" dirty="0">
              <a:latin typeface="Comic Sans MS" panose="030F0902030302020204" pitchFamily="66" charset="0"/>
            </a:endParaRPr>
          </a:p>
          <a:p>
            <a:endParaRPr lang="en-US" sz="3600" dirty="0">
              <a:latin typeface="Comic Sans MS" panose="030F0902030302020204" pitchFamily="66" charset="0"/>
            </a:endParaRPr>
          </a:p>
          <a:p>
            <a:endParaRPr lang="en-US" sz="3600" dirty="0">
              <a:latin typeface="Comic Sans MS" panose="030F0902030302020204" pitchFamily="66" charset="0"/>
            </a:endParaRPr>
          </a:p>
        </p:txBody>
      </p:sp>
      <p:pic>
        <p:nvPicPr>
          <p:cNvPr id="3" name="Picture 2" descr="A neon sign on a brick wall&#10;&#10;Description automatically generated">
            <a:extLst>
              <a:ext uri="{FF2B5EF4-FFF2-40B4-BE49-F238E27FC236}">
                <a16:creationId xmlns:a16="http://schemas.microsoft.com/office/drawing/2014/main" id="{CEBCE35D-665E-105A-F8C3-DE75199AC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4533900"/>
            <a:ext cx="5156752" cy="515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2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E495B1-67DA-0576-B7AA-9EAC863FED37}"/>
              </a:ext>
            </a:extLst>
          </p:cNvPr>
          <p:cNvSpPr txBox="1"/>
          <p:nvPr/>
        </p:nvSpPr>
        <p:spPr>
          <a:xfrm>
            <a:off x="1066800" y="419100"/>
            <a:ext cx="157734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highlight>
                  <a:srgbClr val="FFFF00"/>
                </a:highlight>
                <a:latin typeface="Comic Sans MS" panose="030F0902030302020204" pitchFamily="66" charset="0"/>
              </a:rPr>
              <a:t># Does the undrop command work with schema and databases? </a:t>
            </a:r>
            <a:endParaRPr lang="en-US" sz="4000" b="1" dirty="0">
              <a:highlight>
                <a:srgbClr val="FFFF00"/>
              </a:highlight>
              <a:latin typeface="Playfair Display" pitchFamily="2" charset="77"/>
            </a:endParaRPr>
          </a:p>
          <a:p>
            <a:endParaRPr lang="en-US" sz="3600" dirty="0">
              <a:latin typeface="Comic Sans MS" panose="030F0902030302020204" pitchFamily="66" charset="0"/>
            </a:endParaRPr>
          </a:p>
          <a:p>
            <a:r>
              <a:rPr lang="en-US" sz="3600" dirty="0">
                <a:latin typeface="Comic Sans MS" panose="030F0902030302020204" pitchFamily="66" charset="0"/>
              </a:rPr>
              <a:t>Yes, the undrop command works with schema and database in addition to tables.</a:t>
            </a:r>
          </a:p>
          <a:p>
            <a:endParaRPr lang="en-US" sz="3600" dirty="0">
              <a:latin typeface="Comic Sans MS" panose="030F0902030302020204" pitchFamily="66" charset="0"/>
            </a:endParaRPr>
          </a:p>
          <a:p>
            <a:endParaRPr lang="en-US" sz="3600" dirty="0">
              <a:latin typeface="Comic Sans MS" panose="030F0902030302020204" pitchFamily="66" charset="0"/>
            </a:endParaRPr>
          </a:p>
          <a:p>
            <a:endParaRPr lang="en-US" sz="3600" dirty="0">
              <a:latin typeface="Comic Sans MS" panose="030F0902030302020204" pitchFamily="66" charset="0"/>
            </a:endParaRPr>
          </a:p>
          <a:p>
            <a:endParaRPr lang="en-US" sz="3600" dirty="0">
              <a:latin typeface="Comic Sans MS" panose="030F0902030302020204" pitchFamily="66" charset="0"/>
            </a:endParaRPr>
          </a:p>
          <a:p>
            <a:endParaRPr lang="en-US" sz="3600" dirty="0">
              <a:latin typeface="Comic Sans MS" panose="030F0902030302020204" pitchFamily="66" charset="0"/>
            </a:endParaRPr>
          </a:p>
          <a:p>
            <a:endParaRPr lang="en-US" sz="3600" dirty="0">
              <a:latin typeface="Comic Sans MS" panose="030F09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B2A950-AA17-474C-B769-BDD709B3D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4838700"/>
            <a:ext cx="51816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6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2683</TotalTime>
  <Words>353</Words>
  <Application>Microsoft Macintosh PowerPoint</Application>
  <PresentationFormat>Custom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Comic Sans MS</vt:lpstr>
      <vt:lpstr>Arial</vt:lpstr>
      <vt:lpstr>Playfair Display</vt:lpstr>
      <vt:lpstr>Calibri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Sujith Nair</cp:lastModifiedBy>
  <cp:revision>124</cp:revision>
  <dcterms:created xsi:type="dcterms:W3CDTF">2006-08-16T00:00:00Z</dcterms:created>
  <dcterms:modified xsi:type="dcterms:W3CDTF">2024-01-31T20:28:12Z</dcterms:modified>
  <dc:identifier>DAF2hdOTi7o</dc:identifier>
</cp:coreProperties>
</file>